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1"/>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683" r:id="rId21"/>
    <p:sldId id="685" r:id="rId22"/>
    <p:sldId id="713" r:id="rId23"/>
    <p:sldId id="715" r:id="rId24"/>
    <p:sldId id="694" r:id="rId25"/>
    <p:sldId id="695" r:id="rId26"/>
    <p:sldId id="720" r:id="rId27"/>
    <p:sldId id="721" r:id="rId28"/>
    <p:sldId id="722" r:id="rId29"/>
    <p:sldId id="872" r:id="rId30"/>
    <p:sldId id="724" r:id="rId31"/>
    <p:sldId id="723" r:id="rId32"/>
    <p:sldId id="726" r:id="rId33"/>
    <p:sldId id="727" r:id="rId34"/>
    <p:sldId id="730" r:id="rId35"/>
    <p:sldId id="728" r:id="rId36"/>
    <p:sldId id="729" r:id="rId37"/>
    <p:sldId id="732" r:id="rId38"/>
    <p:sldId id="731" r:id="rId39"/>
    <p:sldId id="702" r:id="rId40"/>
    <p:sldId id="873" r:id="rId41"/>
    <p:sldId id="703" r:id="rId42"/>
    <p:sldId id="874" r:id="rId43"/>
    <p:sldId id="704" r:id="rId44"/>
    <p:sldId id="705" r:id="rId45"/>
    <p:sldId id="706" r:id="rId46"/>
    <p:sldId id="707" r:id="rId47"/>
    <p:sldId id="708" r:id="rId48"/>
    <p:sldId id="709" r:id="rId49"/>
    <p:sldId id="710" r:id="rId50"/>
    <p:sldId id="711" r:id="rId51"/>
    <p:sldId id="734" r:id="rId52"/>
    <p:sldId id="870" r:id="rId53"/>
    <p:sldId id="871" r:id="rId54"/>
    <p:sldId id="869" r:id="rId55"/>
    <p:sldId id="738" r:id="rId56"/>
    <p:sldId id="743" r:id="rId57"/>
    <p:sldId id="744" r:id="rId58"/>
    <p:sldId id="745" r:id="rId59"/>
    <p:sldId id="746" r:id="rId60"/>
    <p:sldId id="747" r:id="rId61"/>
    <p:sldId id="749" r:id="rId62"/>
    <p:sldId id="750" r:id="rId63"/>
    <p:sldId id="752" r:id="rId64"/>
    <p:sldId id="753" r:id="rId65"/>
    <p:sldId id="754" r:id="rId66"/>
    <p:sldId id="755" r:id="rId67"/>
    <p:sldId id="756" r:id="rId68"/>
    <p:sldId id="757" r:id="rId69"/>
    <p:sldId id="758" r:id="rId70"/>
    <p:sldId id="759" r:id="rId71"/>
    <p:sldId id="760" r:id="rId72"/>
    <p:sldId id="762" r:id="rId73"/>
    <p:sldId id="761" r:id="rId74"/>
    <p:sldId id="788" r:id="rId75"/>
    <p:sldId id="789" r:id="rId76"/>
    <p:sldId id="790" r:id="rId77"/>
    <p:sldId id="792" r:id="rId78"/>
    <p:sldId id="793" r:id="rId79"/>
    <p:sldId id="770" r:id="rId80"/>
    <p:sldId id="771" r:id="rId81"/>
    <p:sldId id="772" r:id="rId82"/>
    <p:sldId id="773" r:id="rId83"/>
    <p:sldId id="774" r:id="rId84"/>
    <p:sldId id="775" r:id="rId85"/>
    <p:sldId id="776" r:id="rId86"/>
    <p:sldId id="777" r:id="rId87"/>
    <p:sldId id="778" r:id="rId88"/>
    <p:sldId id="779" r:id="rId89"/>
    <p:sldId id="780" r:id="rId90"/>
    <p:sldId id="782" r:id="rId91"/>
    <p:sldId id="783" r:id="rId92"/>
    <p:sldId id="794" r:id="rId93"/>
    <p:sldId id="795" r:id="rId94"/>
    <p:sldId id="796" r:id="rId95"/>
    <p:sldId id="797" r:id="rId96"/>
    <p:sldId id="798" r:id="rId97"/>
    <p:sldId id="799" r:id="rId98"/>
    <p:sldId id="800" r:id="rId99"/>
    <p:sldId id="801" r:id="rId100"/>
    <p:sldId id="862" r:id="rId101"/>
    <p:sldId id="863" r:id="rId102"/>
    <p:sldId id="865" r:id="rId103"/>
    <p:sldId id="866" r:id="rId104"/>
    <p:sldId id="867" r:id="rId105"/>
    <p:sldId id="868" r:id="rId106"/>
    <p:sldId id="802" r:id="rId107"/>
    <p:sldId id="857" r:id="rId108"/>
    <p:sldId id="858" r:id="rId109"/>
    <p:sldId id="804" r:id="rId110"/>
    <p:sldId id="860" r:id="rId111"/>
    <p:sldId id="859" r:id="rId112"/>
    <p:sldId id="805" r:id="rId113"/>
    <p:sldId id="846" r:id="rId114"/>
    <p:sldId id="847" r:id="rId115"/>
    <p:sldId id="829" r:id="rId116"/>
    <p:sldId id="834" r:id="rId117"/>
    <p:sldId id="831" r:id="rId118"/>
    <p:sldId id="832" r:id="rId119"/>
    <p:sldId id="833" r:id="rId120"/>
    <p:sldId id="835" r:id="rId121"/>
    <p:sldId id="836" r:id="rId122"/>
    <p:sldId id="837" r:id="rId123"/>
    <p:sldId id="840" r:id="rId124"/>
    <p:sldId id="841" r:id="rId125"/>
    <p:sldId id="838" r:id="rId126"/>
    <p:sldId id="839" r:id="rId127"/>
    <p:sldId id="842" r:id="rId128"/>
    <p:sldId id="843" r:id="rId129"/>
    <p:sldId id="821" r:id="rId130"/>
    <p:sldId id="822" r:id="rId131"/>
    <p:sldId id="823" r:id="rId132"/>
    <p:sldId id="849" r:id="rId133"/>
    <p:sldId id="850" r:id="rId134"/>
    <p:sldId id="852" r:id="rId135"/>
    <p:sldId id="853" r:id="rId136"/>
    <p:sldId id="854" r:id="rId137"/>
    <p:sldId id="856" r:id="rId138"/>
    <p:sldId id="580" r:id="rId139"/>
    <p:sldId id="581"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A6A6A6"/>
    <a:srgbClr val="F237E0"/>
    <a:srgbClr val="FD7D00"/>
    <a:srgbClr val="0070C0"/>
    <a:srgbClr val="FF4747"/>
    <a:srgbClr val="D37011"/>
    <a:srgbClr val="5B9BD5"/>
    <a:srgbClr val="FFF2CC"/>
    <a:srgbClr val="F9D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29" autoAdjust="0"/>
    <p:restoredTop sz="72946" autoAdjust="0"/>
  </p:normalViewPr>
  <p:slideViewPr>
    <p:cSldViewPr snapToGrid="0">
      <p:cViewPr varScale="1">
        <p:scale>
          <a:sx n="62" d="100"/>
          <a:sy n="62" d="100"/>
        </p:scale>
        <p:origin x="1306" y="53"/>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10/10/2023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At the conclusion of that hour, assuming you stay awake, you'll leave this room with a fundamental understanding of how those techniques work and when to use them.</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that competes with Shutterfly and offers custom holiday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to Facebook; as far as Facebook can tell, it is </a:t>
            </a:r>
            <a:r>
              <a:rPr lang="en-US" sz="1200" b="1" i="0" kern="1200" dirty="0">
                <a:solidFill>
                  <a:schemeClr val="tx1"/>
                </a:solidFill>
                <a:effectLst/>
                <a:latin typeface="+mn-lt"/>
                <a:ea typeface="+mn-ea"/>
                <a:cs typeface="+mn-cs"/>
              </a:rPr>
              <a:t>Alice</a:t>
            </a:r>
            <a:r>
              <a:rPr lang="en-US" sz="1200" b="0" i="0" kern="1200" dirty="0">
                <a:solidFill>
                  <a:schemeClr val="tx1"/>
                </a:solidFill>
                <a:effectLst/>
                <a:latin typeface="+mn-lt"/>
                <a:ea typeface="+mn-ea"/>
                <a:cs typeface="+mn-cs"/>
              </a:rPr>
              <a:t> on the other end of the request, not this photo site.</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gets to make her fancy greeting cards while keeping her account data safe. Win-win.</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 key distinction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have an access token for Alice's FB data, so is Alice </a:t>
            </a:r>
            <a:r>
              <a:rPr lang="en-US" sz="1200" b="1" i="0" kern="1200" dirty="0">
                <a:solidFill>
                  <a:schemeClr val="tx1"/>
                </a:solidFill>
                <a:effectLst/>
                <a:latin typeface="+mn-lt"/>
                <a:ea typeface="+mn-ea"/>
                <a:cs typeface="+mn-cs"/>
              </a:rPr>
              <a:t>authenticated</a:t>
            </a:r>
            <a:r>
              <a:rPr lang="en-US" sz="1200" b="0" i="0" kern="1200" dirty="0">
                <a:solidFill>
                  <a:schemeClr val="tx1"/>
                </a:solidFill>
                <a:effectLst/>
                <a:latin typeface="+mn-lt"/>
                <a:ea typeface="+mn-ea"/>
                <a:cs typeface="+mn-cs"/>
              </a:rPr>
              <a:t> to TTF?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be sure that it really is Alice 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It allows Alice to delegate access to her data, but </a:t>
            </a:r>
            <a:r>
              <a:rPr lang="en-US" sz="1200" b="0" i="1" kern="1200" dirty="0">
                <a:solidFill>
                  <a:schemeClr val="tx1"/>
                </a:solidFill>
                <a:effectLst/>
                <a:latin typeface="+mn-lt"/>
                <a:ea typeface="+mn-ea"/>
                <a:cs typeface="+mn-cs"/>
              </a:rPr>
              <a:t>doesn't </a:t>
            </a:r>
            <a:r>
              <a:rPr lang="en-US" sz="1200" b="0" i="0" kern="1200" dirty="0">
                <a:solidFill>
                  <a:schemeClr val="tx1"/>
                </a:solidFill>
                <a:effectLst/>
                <a:latin typeface="+mn-lt"/>
                <a:ea typeface="+mn-ea"/>
                <a:cs typeface="+mn-cs"/>
              </a:rPr>
              <a:t>allow anyone 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In this case the user gave TTF a token that allowed them to obtain Alice's email, and Alice's email matches an account in TTF's database.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Can TTF give that user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The actual content stored at Super Secret doesn't matter, but it's definitely more sensitive than some Facebook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 and I hope you enjoy the rest of the conference!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Cognito</a:t>
            </a:r>
          </a:p>
          <a:p>
            <a:pPr marL="171450" indent="-171450">
              <a:buFontTx/>
              <a:buChar char="-"/>
            </a:pPr>
            <a:r>
              <a:rPr lang="en-US" sz="1200" kern="1200" dirty="0">
                <a:solidFill>
                  <a:schemeClr val="tx1"/>
                </a:solidFill>
                <a:effectLst/>
                <a:latin typeface="+mn-lt"/>
                <a:ea typeface="+mn-ea"/>
                <a:cs typeface="+mn-cs"/>
              </a:rPr>
              <a:t>Built on OAuth 2</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oATH</a:t>
            </a:r>
            <a:r>
              <a:rPr lang="en-US" sz="1200" kern="1200" dirty="0">
                <a:solidFill>
                  <a:schemeClr val="tx1"/>
                </a:solidFill>
                <a:effectLst/>
                <a:latin typeface="+mn-lt"/>
                <a:ea typeface="+mn-ea"/>
                <a:cs typeface="+mn-cs"/>
              </a:rPr>
              <a:t> authorizes Devices, APIs, Servers and Apps with Access Tokens rather than credentials"</a:t>
            </a:r>
          </a:p>
          <a:p>
            <a:pPr marL="0" indent="0">
              <a:buFontTx/>
              <a:buNone/>
            </a:pPr>
            <a:endParaRPr lang="en-US" sz="1200" kern="1200" dirty="0">
              <a:solidFill>
                <a:schemeClr val="tx1"/>
              </a:solidFill>
              <a:effectLst/>
              <a:latin typeface="+mn-lt"/>
              <a:ea typeface="+mn-ea"/>
              <a:cs typeface="+mn-cs"/>
            </a:endParaRP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OIDC = Open ID Connect</a:t>
            </a:r>
          </a:p>
          <a:p>
            <a:pPr marL="0" indent="0">
              <a:buFontTx/>
              <a:buNone/>
            </a:pPr>
            <a:endParaRPr lang="en-US" sz="1200" kern="1200" dirty="0">
              <a:solidFill>
                <a:schemeClr val="tx1"/>
              </a:solidFill>
              <a:effectLst/>
              <a:latin typeface="+mn-lt"/>
              <a:ea typeface="+mn-ea"/>
              <a:cs typeface="+mn-cs"/>
            </a:endParaRPr>
          </a:p>
          <a:p>
            <a:pPr marL="0" indent="0">
              <a:buFontTx/>
              <a:buNone/>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OAuth2 = broad spec for auth</a:t>
            </a:r>
          </a:p>
          <a:p>
            <a:pPr marL="0" indent="0">
              <a:buFontTx/>
              <a:buNone/>
            </a:pPr>
            <a:r>
              <a:rPr lang="en-US" sz="1200" kern="1200" dirty="0">
                <a:solidFill>
                  <a:schemeClr val="tx1"/>
                </a:solidFill>
                <a:effectLst/>
                <a:latin typeface="+mn-lt"/>
                <a:ea typeface="+mn-ea"/>
                <a:cs typeface="+mn-cs"/>
              </a:rPr>
              <a:t>OIDC = detailed spec for identity</a:t>
            </a: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Cognito </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3553831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Today we’re going to talk about the first two factors.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I’m not going to cover biometrics, but once you understand how the first two work you’ll have everything you need to understand biometrics too.</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a:t>
            </a:r>
            <a:r>
              <a:rPr lang="en-US" sz="1200" b="0" i="0" kern="1200" dirty="0">
                <a:solidFill>
                  <a:schemeClr val="tx1"/>
                </a:solidFill>
                <a:effectLst/>
                <a:latin typeface="+mn-lt"/>
                <a:ea typeface="+mn-ea"/>
                <a:cs typeface="+mn-cs"/>
              </a:rPr>
              <a:t>but I want to start here because your everyday, run of the mill password implementation demonstrates two important concepts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tell it.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 </a:t>
            </a:r>
            <a:r>
              <a:rPr lang="en-US" sz="1200" b="0" kern="1200" baseline="0" dirty="0" err="1">
                <a:solidFill>
                  <a:schemeClr val="tx1"/>
                </a:solidFill>
                <a:effectLst/>
                <a:latin typeface="+mn-lt"/>
                <a:ea typeface="+mn-ea"/>
                <a:cs typeface="+mn-cs"/>
              </a:rPr>
              <a:t>nonces</a:t>
            </a:r>
            <a:r>
              <a:rPr lang="en-US" sz="1200" b="0" kern="1200" baseline="0" dirty="0">
                <a:solidFill>
                  <a:schemeClr val="tx1"/>
                </a:solidFill>
                <a:effectLst/>
                <a:latin typeface="+mn-lt"/>
                <a:ea typeface="+mn-ea"/>
                <a:cs typeface="+mn-cs"/>
              </a:rPr>
              <a:t>, 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Reddit fights over the correct cryptographic hash function to use when signing requests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and people were fighting over which version was better</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I found things called JSON web tokens that some people say are God's gift to the internet, yet some security people say they are a scourge on all mankind </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wire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you use TLS on your login forms, then the network connection between Alice and the server gets </a:t>
            </a:r>
            <a:r>
              <a:rPr lang="en-US" sz="1200" b="1" kern="1200" dirty="0">
                <a:solidFill>
                  <a:schemeClr val="tx1"/>
                </a:solidFill>
                <a:effectLst/>
                <a:latin typeface="+mn-lt"/>
                <a:ea typeface="+mn-ea"/>
                <a:cs typeface="+mn-cs"/>
              </a:rPr>
              <a:t>encrypted</a:t>
            </a:r>
            <a:r>
              <a:rPr lang="en-US" sz="1200" b="0" kern="1200" dirty="0">
                <a:solidFill>
                  <a:schemeClr val="tx1"/>
                </a:solidFill>
                <a:effectLst/>
                <a:latin typeface="+mn-lt"/>
                <a:ea typeface="+mn-ea"/>
                <a:cs typeface="+mn-cs"/>
              </a:rPr>
              <a:t>, which prevents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anyone eavesdropping on that connection from gaining access to her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By encrypting the contents of the entire request, TLS provides </a:t>
            </a:r>
            <a:r>
              <a:rPr lang="en-US" sz="1200" b="1" kern="1200" dirty="0">
                <a:solidFill>
                  <a:schemeClr val="tx1"/>
                </a:solidFill>
                <a:effectLst/>
                <a:latin typeface="+mn-lt"/>
                <a:ea typeface="+mn-ea"/>
                <a:cs typeface="+mn-cs"/>
              </a:rPr>
              <a:t>security in transit </a:t>
            </a:r>
            <a:r>
              <a:rPr lang="en-US" sz="1200" b="0" kern="1200" dirty="0">
                <a:solidFill>
                  <a:schemeClr val="tx1"/>
                </a:solidFill>
                <a:effectLst/>
                <a:latin typeface="+mn-lt"/>
                <a:ea typeface="+mn-ea"/>
                <a:cs typeface="+mn-cs"/>
              </a:rPr>
              <a:t>because the sensitive information is protected as it moves across the internet.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706053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sort of the point; the sensitive information has to be turned into gibberish as it leaves the browser, it has to travel across the internet as gibberish, and then the web server has to be able to turn it back into the original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87351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what happens on the server when we validate that login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 request by…</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…querying the database for a user record with a matching username and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easy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credentials.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the login verification would be just as easy, the web app would just encrypt the user-submitted password and then query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that our website has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879361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Secondly, if an attacker can get access to the physical database AND the encryption keys, then they have access to every user's plaintext password.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Getting those encryption keys may not be easy, but the payoff is huge. </a:t>
            </a: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605279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835927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hashing a value is a one-way trip; the hash cannot be reversed into its original string, whereas an encrypted value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be reversed, as long as you have the encryption keys.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means that storing the hash in the database is more secure than storing an encrypted password, because even if a hacker gets access to the database, there is no way to easily reverse the saved values into the actual user passwords.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412866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and compare and contrast the techniques you can choose from.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time that you need to choose an authentication strategy, I want you to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318591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the </a:t>
            </a:r>
            <a:r>
              <a:rPr lang="en-US" sz="1200" b="1" kern="1200" dirty="0">
                <a:solidFill>
                  <a:schemeClr val="tx1"/>
                </a:solidFill>
                <a:effectLst/>
                <a:latin typeface="+mn-lt"/>
                <a:ea typeface="+mn-ea"/>
                <a:cs typeface="+mn-cs"/>
              </a:rPr>
              <a:t>hash value</a:t>
            </a:r>
            <a:r>
              <a:rPr lang="en-US" sz="1200" b="0" kern="1200" dirty="0">
                <a:solidFill>
                  <a:schemeClr val="tx1"/>
                </a:solidFill>
                <a:effectLst/>
                <a:latin typeface="+mn-lt"/>
                <a:ea typeface="+mn-ea"/>
                <a:cs typeface="+mn-cs"/>
              </a:rPr>
              <a:t> in the user database, instead of the password itself. When the web server receives the login request, it hashes the plaintext password submitted by the user and compares that value to the stored value.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they match, then it knows that the user entered the correct original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at the same time, our web site has no way to access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password, which makes it much harder for an attacker to steal passwords at scale.</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979176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By itself, this request doesn't tell us anything about the identity making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link it to the identity established during her prior authentication step?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 are primarily three ways of doing that.</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most common approach is for the server to keep track of authenticated sessions. Each time a user logs in it creates a new session, and it sends the ID of that session back to the browser as a cookie.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browser automatically resubmits that cookie on subsequent requests, and that allows the server to associate each request with the same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really nice because it happens automatically; your web framework handles everything for you. </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Passwords and session cookies work fine when there's a user sitting at the other end of an interactive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 this situation, we can use something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that describes how to send credentials via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scheme is "Basic".</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198439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OAuth 1 and 2, how to sign a request using HMAC, or how to use JSON Web Tokens to replace server-side sessions, you may not get a lot out of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target audience is people who DON’T know those things, or even that those things exist in the first place.</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There are multiple schemes, but this is what it looks like for Basic Auth.</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9312196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 my image here I truncated the value for aesthetic purposes. In reality, the full encoded value is sent.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Therefore, you need to make sure you’re only sending basic authentication over a secure connection. Just like the password form post we talked about, if an attacker can eavesdrop on the network then they can easily steal the credentials.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Basic Auth supports some automated scenarios, but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cracked like SSL did before it, and an attacker steals that password off of the wire, they have total access to the user's account.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integrations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to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presents that token is allowed to use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like this are passed as </a:t>
            </a:r>
            <a:r>
              <a:rPr lang="en-US" sz="1200" b="1" i="0" kern="1200" dirty="0">
                <a:solidFill>
                  <a:schemeClr val="tx1"/>
                </a:solidFill>
                <a:effectLst/>
                <a:latin typeface="+mn-lt"/>
                <a:ea typeface="+mn-ea"/>
                <a:cs typeface="+mn-cs"/>
              </a:rPr>
              <a:t>plain text </a:t>
            </a:r>
            <a:r>
              <a:rPr lang="en-US" sz="1200" b="0" i="0" kern="1200" dirty="0">
                <a:solidFill>
                  <a:schemeClr val="tx1"/>
                </a:solidFill>
                <a:effectLst/>
                <a:latin typeface="+mn-lt"/>
                <a:ea typeface="+mn-ea"/>
                <a:cs typeface="+mn-cs"/>
              </a:rPr>
              <a:t>so that the server can read the value and validate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with interoperability with a wide variety of clients then you might want to look into using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Lots of people also use custom headers for this, such as X-API-Key. That's totally fine too, especially if you're securing APIs for a limited number of clients.</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0117028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22302881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unique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client trying to access the same URL for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user will generate a different string because it will be using a different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packaged up all of that research and distilled it into what I hope is an easy-to-understand explanation of how these things work in relation to each other.</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managed to infiltrate some part of the Internet that this request goes through, and he wants to try and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some aspect of the request </a:t>
            </a:r>
            <a:r>
              <a:rPr lang="en-US" sz="1200" b="0" i="1" kern="1200" dirty="0">
                <a:solidFill>
                  <a:schemeClr val="tx1"/>
                </a:solidFill>
                <a:effectLst/>
                <a:latin typeface="+mn-lt"/>
                <a:ea typeface="+mn-ea"/>
                <a:cs typeface="+mn-cs"/>
              </a:rPr>
              <a:t>before </a:t>
            </a:r>
            <a:r>
              <a:rPr lang="en-US" sz="1200" b="0" i="0" kern="1200" dirty="0">
                <a:solidFill>
                  <a:schemeClr val="tx1"/>
                </a:solidFill>
                <a:effectLst/>
                <a:latin typeface="+mn-lt"/>
                <a:ea typeface="+mn-ea"/>
                <a:cs typeface="+mn-cs"/>
              </a:rPr>
              <a:t>it's received by the target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maybe he wants to change one of the parameter values, so that the server gets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submitted.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It then </a:t>
            </a:r>
            <a:r>
              <a:rPr lang="en-US" sz="1200" b="1" i="0" kern="1200" dirty="0">
                <a:solidFill>
                  <a:schemeClr val="tx1"/>
                </a:solidFill>
                <a:effectLst/>
                <a:latin typeface="+mn-lt"/>
                <a:ea typeface="+mn-ea"/>
                <a:cs typeface="+mn-cs"/>
              </a:rPr>
              <a:t>re-calculates the signature</a:t>
            </a:r>
            <a:r>
              <a:rPr lang="en-US" sz="1200" b="0" i="0" kern="1200" dirty="0">
                <a:solidFill>
                  <a:schemeClr val="tx1"/>
                </a:solidFill>
                <a:effectLst/>
                <a:latin typeface="+mn-lt"/>
                <a:ea typeface="+mn-ea"/>
                <a:cs typeface="+mn-cs"/>
              </a:rPr>
              <a:t> using the request it received combined with its copy of Alice's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If the request was altered in any way while in transit, then the signatures won't match…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5201244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server can ignore the request. (pause)</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4572501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DO match, then the server and the client both used Alice's key to hash the exact same request, so the server knows the request came from Alice and wasn't modified in transit. </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2998637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API Keys are often used as </a:t>
            </a:r>
            <a:r>
              <a:rPr lang="en-US" sz="1200" b="0" i="1" kern="1200" dirty="0">
                <a:solidFill>
                  <a:schemeClr val="tx1"/>
                </a:solidFill>
                <a:effectLst/>
                <a:latin typeface="+mn-lt"/>
                <a:ea typeface="+mn-ea"/>
                <a:cs typeface="+mn-cs"/>
              </a:rPr>
              <a:t>usage-specific passwords</a:t>
            </a:r>
            <a:r>
              <a:rPr lang="en-US" sz="1200" b="0" i="0" kern="1200" dirty="0">
                <a:solidFill>
                  <a:schemeClr val="tx1"/>
                </a:solidFill>
                <a:effectLst/>
                <a:latin typeface="+mn-lt"/>
                <a:ea typeface="+mn-ea"/>
                <a:cs typeface="+mn-cs"/>
              </a:rPr>
              <a:t>, so it's very possible that users might end up with multiple keys for the different use cases that apply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That's potentially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list of topics we'll cover.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teach you the fundamentals, but you'll need to search out your own Hello World or getting started tutorials.</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wire.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2077255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for the client application obtains that API key over some secure process. Maybe it's sent via encrypted email, or maybe they download it from our server, whatever.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Point is, some person is responsible for obtaining that API key </a:t>
            </a:r>
            <a:r>
              <a:rPr lang="en-US" sz="1200" b="1" i="0" kern="1200" dirty="0">
                <a:solidFill>
                  <a:schemeClr val="tx1"/>
                </a:solidFill>
                <a:effectLst/>
                <a:latin typeface="+mn-lt"/>
                <a:ea typeface="+mn-ea"/>
                <a:cs typeface="+mn-cs"/>
              </a:rPr>
              <a:t>in advance </a:t>
            </a:r>
            <a:r>
              <a:rPr lang="en-US" sz="1200" b="0" i="0" kern="1200" dirty="0">
                <a:solidFill>
                  <a:schemeClr val="tx1"/>
                </a:solidFill>
                <a:effectLst/>
                <a:latin typeface="+mn-lt"/>
                <a:ea typeface="+mn-ea"/>
                <a:cs typeface="+mn-cs"/>
              </a:rPr>
              <a:t>and then… </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storing it 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over TLS and then send the API key back to the browser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JavaScript is open to inspection by a malicious script</a:t>
            </a:r>
            <a:r>
              <a:rPr lang="en-US" sz="1200" b="0" i="0" kern="1200" dirty="0">
                <a:solidFill>
                  <a:schemeClr val="tx1"/>
                </a:solidFill>
                <a:effectLst/>
                <a:latin typeface="+mn-lt"/>
                <a:ea typeface="+mn-ea"/>
                <a:cs typeface="+mn-cs"/>
              </a:rPr>
              <a:t>, so we cannot make the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some technique other than API keys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refer to them as "JOT tokens", which has the same sort of redundancy as saying "ATM machine", but it sounds nice to my brain so I'm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keep doing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concepts that you need to keep in mind when securing a system: identity, authentication, and authorization. </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such as stating the username for the logged-in user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 The claims ARE.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one of those subsequent requests, it re-computes the signature using the claims from the token and its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compares that signature to the signature in the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so the claims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token were previously validated by the server itself and were not modified by the client or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the server can trust the claims and can safely associate this request with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might recognize this pattern from when we talked about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only claim in the token is Alice's user ID, then the token can only be used for Authentication.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need to authorize the request, such as checking Alice's permissions, you'd have to run a query to get that data.</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be able to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way, Alice has to sign on once, and that authentication will apply to both of these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why it's called "single sign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token is effectively valid for as long as the server can validate its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she first authenticated to server 1 and this token was created, but then she won the lottery and quit her job. As a result, her account was terminated, but as long as she submits this token to server 2 it's going to go ahead and give her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also means it's very difficult to implement a "sign out from everywhere" type feature, because there's no central repository of exactly </a:t>
            </a:r>
            <a:r>
              <a:rPr lang="en-US" sz="1200" b="0" i="1" kern="1200" dirty="0">
                <a:solidFill>
                  <a:schemeClr val="tx1"/>
                </a:solidFill>
                <a:effectLst/>
                <a:latin typeface="+mn-lt"/>
                <a:ea typeface="+mn-ea"/>
                <a:cs typeface="+mn-cs"/>
              </a:rPr>
              <a:t>where </a:t>
            </a:r>
            <a:r>
              <a:rPr lang="en-US" sz="1200" b="0" i="0" kern="1200" dirty="0">
                <a:solidFill>
                  <a:schemeClr val="tx1"/>
                </a:solidFill>
                <a:effectLst/>
                <a:latin typeface="+mn-lt"/>
                <a:ea typeface="+mn-ea"/>
                <a:cs typeface="+mn-cs"/>
              </a:rPr>
              <a:t>Alice is "signed in" with a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multiple ways to handle revocation, but one of the easiest is to add an expiration date to the token as a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the server would need to first validate the signature, and it would </a:t>
            </a:r>
            <a:r>
              <a:rPr lang="en-US" sz="1200" b="0" i="1" kern="1200" dirty="0">
                <a:solidFill>
                  <a:schemeClr val="tx1"/>
                </a:solidFill>
                <a:effectLst/>
                <a:latin typeface="+mn-lt"/>
                <a:ea typeface="+mn-ea"/>
                <a:cs typeface="+mn-cs"/>
              </a:rPr>
              <a:t>then </a:t>
            </a:r>
            <a:r>
              <a:rPr lang="en-US" sz="1200" b="0" i="0" kern="1200" dirty="0">
                <a:solidFill>
                  <a:schemeClr val="tx1"/>
                </a:solidFill>
                <a:effectLst/>
                <a:latin typeface="+mn-lt"/>
                <a:ea typeface="+mn-ea"/>
                <a:cs typeface="+mn-cs"/>
              </a:rPr>
              <a:t>perform a second check against the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expiration date is in the past, the server could then force the user to re-authenticate and obtain a new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more complex approach is to issue two different tokens: an access token, that is short-lived, and a refresh token that is longer-lived. The short-lived access token avoids hitting the database on </a:t>
            </a:r>
            <a:r>
              <a:rPr lang="en-US" sz="1200" b="0" i="1" kern="1200" dirty="0">
                <a:solidFill>
                  <a:schemeClr val="tx1"/>
                </a:solidFill>
                <a:effectLst/>
                <a:latin typeface="+mn-lt"/>
                <a:ea typeface="+mn-ea"/>
                <a:cs typeface="+mn-cs"/>
              </a:rPr>
              <a:t>every request</a:t>
            </a:r>
            <a:r>
              <a:rPr lang="en-US" sz="1200" b="0" i="0" kern="1200" dirty="0">
                <a:solidFill>
                  <a:schemeClr val="tx1"/>
                </a:solidFill>
                <a:effectLst/>
                <a:latin typeface="+mn-lt"/>
                <a:ea typeface="+mn-ea"/>
                <a:cs typeface="+mn-cs"/>
              </a:rPr>
              <a:t>, but doesn't stay valid for long. When it expires, the longer-lived refresh token can be used to seamlessly obtain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without making the user re-authenticate, as long as the API key hasn't been revoked.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recall back at the beginning when I said I shipped a security defect a few years ago, it was similar to this; I created a way of passing a token to the server, but that token would never expire and you could effectively stay logged in forever. Moral of the story is, make sure you always have a plan for revoking or expiring whatever authentication or authorization claims you sign.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like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3136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10/10/2023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10/10/2023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10/10/2023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17.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CojugAuthTalk</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0675"/>
            <a:ext cx="2142099" cy="2154044"/>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FA95DA-09EF-4FD8-B6C6-9AD5E4BADA3C}"/>
              </a:ext>
            </a:extLst>
          </p:cNvPr>
          <p:cNvPicPr>
            <a:picLocks noChangeAspect="1"/>
          </p:cNvPicPr>
          <p:nvPr/>
        </p:nvPicPr>
        <p:blipFill>
          <a:blip r:embed="rId3"/>
          <a:stretch>
            <a:fillRect/>
          </a:stretch>
        </p:blipFill>
        <p:spPr>
          <a:xfrm>
            <a:off x="375439" y="75732"/>
            <a:ext cx="11441122" cy="6706536"/>
          </a:xfrm>
          <a:prstGeom prst="rect">
            <a:avLst/>
          </a:prstGeom>
        </p:spPr>
      </p:pic>
      <p:pic>
        <p:nvPicPr>
          <p:cNvPr id="9" name="Picture 8">
            <a:extLst>
              <a:ext uri="{FF2B5EF4-FFF2-40B4-BE49-F238E27FC236}">
                <a16:creationId xmlns:a16="http://schemas.microsoft.com/office/drawing/2014/main" id="{F7479AB9-999F-464A-860B-89119514A0D0}"/>
              </a:ext>
            </a:extLst>
          </p:cNvPr>
          <p:cNvPicPr>
            <a:picLocks noChangeAspect="1"/>
          </p:cNvPicPr>
          <p:nvPr/>
        </p:nvPicPr>
        <p:blipFill>
          <a:blip r:embed="rId4"/>
          <a:stretch>
            <a:fillRect/>
          </a:stretch>
        </p:blipFill>
        <p:spPr>
          <a:xfrm>
            <a:off x="12000161" y="0"/>
            <a:ext cx="11593543" cy="6658904"/>
          </a:xfrm>
          <a:prstGeom prst="rect">
            <a:avLst/>
          </a:prstGeom>
        </p:spPr>
      </p:pic>
    </p:spTree>
    <p:extLst>
      <p:ext uri="{BB962C8B-B14F-4D97-AF65-F5344CB8AC3E}">
        <p14:creationId xmlns:p14="http://schemas.microsoft.com/office/powerpoint/2010/main" val="11524708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38FAB9-FE36-4E3A-B5E1-D852BC1CA945}"/>
              </a:ext>
            </a:extLst>
          </p:cNvPr>
          <p:cNvPicPr>
            <a:picLocks noChangeAspect="1"/>
          </p:cNvPicPr>
          <p:nvPr/>
        </p:nvPicPr>
        <p:blipFill>
          <a:blip r:embed="rId2"/>
          <a:stretch>
            <a:fillRect/>
          </a:stretch>
        </p:blipFill>
        <p:spPr>
          <a:xfrm>
            <a:off x="303991" y="132890"/>
            <a:ext cx="11584017" cy="6592220"/>
          </a:xfrm>
          <a:prstGeom prst="rect">
            <a:avLst/>
          </a:prstGeom>
        </p:spPr>
      </p:pic>
    </p:spTree>
    <p:extLst>
      <p:ext uri="{BB962C8B-B14F-4D97-AF65-F5344CB8AC3E}">
        <p14:creationId xmlns:p14="http://schemas.microsoft.com/office/powerpoint/2010/main" val="1564546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50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E006E80-8E54-A54E-DAF3-6B54AF4E68BD}"/>
              </a:ext>
            </a:extLst>
          </p:cNvPr>
          <p:cNvCxnSpPr>
            <a:cxnSpLocks/>
          </p:cNvCxnSpPr>
          <p:nvPr/>
        </p:nvCxnSpPr>
        <p:spPr>
          <a:xfrm flipH="1" flipV="1">
            <a:off x="7446443" y="4176649"/>
            <a:ext cx="565186" cy="5872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solidFill>
                  <a:schemeClr val="tx1">
                    <a:alpha val="17000"/>
                  </a:schemeClr>
                </a:solidFill>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Password: </a:t>
            </a:r>
            <a:r>
              <a:rPr lang="en-US" sz="2000" dirty="0" err="1">
                <a:solidFill>
                  <a:schemeClr val="tx1">
                    <a:alpha val="17000"/>
                  </a:schemeClr>
                </a:solidFill>
                <a:latin typeface="Courier New" panose="02070309020205020404" pitchFamily="49" charset="0"/>
                <a:cs typeface="Courier New" panose="02070309020205020404" pitchFamily="49" charset="0"/>
              </a:rPr>
              <a:t>ThisTalkRocks</a:t>
            </a:r>
            <a:endParaRPr lang="en-US" sz="2000" dirty="0">
              <a:solidFill>
                <a:schemeClr val="tx1">
                  <a:alpha val="17000"/>
                </a:schemeClr>
              </a:solidFill>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F38BC8F-44D2-A21E-D16B-F8B093AD5C82}"/>
              </a:ext>
            </a:extLst>
          </p:cNvPr>
          <p:cNvCxnSpPr>
            <a:cxnSpLocks/>
          </p:cNvCxnSpPr>
          <p:nvPr/>
        </p:nvCxnSpPr>
        <p:spPr>
          <a:xfrm flipH="1" flipV="1">
            <a:off x="7816850" y="4561502"/>
            <a:ext cx="194779" cy="202376"/>
          </a:xfrm>
          <a:prstGeom prst="straightConnector1">
            <a:avLst/>
          </a:prstGeom>
          <a:ln w="25400">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50AF8B3-A360-64D5-4F36-7F1A958A62D1}"/>
              </a:ext>
            </a:extLst>
          </p:cNvPr>
          <p:cNvCxnSpPr>
            <a:cxnSpLocks/>
          </p:cNvCxnSpPr>
          <p:nvPr/>
        </p:nvCxnSpPr>
        <p:spPr>
          <a:xfrm flipH="1">
            <a:off x="6817856" y="4561502"/>
            <a:ext cx="998994" cy="153449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9EAF2911-0AFC-E975-864F-9BD664286EAD}"/>
              </a:ext>
            </a:extLst>
          </p:cNvPr>
          <p:cNvSpPr/>
          <p:nvPr/>
        </p:nvSpPr>
        <p:spPr>
          <a:xfrm>
            <a:off x="2853474" y="576737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78" name="!!TextBox 61">
            <a:extLst>
              <a:ext uri="{FF2B5EF4-FFF2-40B4-BE49-F238E27FC236}">
                <a16:creationId xmlns:a16="http://schemas.microsoft.com/office/drawing/2014/main" id="{3102034B-7203-C4F1-0276-F6B2A36F14B1}"/>
              </a:ext>
            </a:extLst>
          </p:cNvPr>
          <p:cNvSpPr txBox="1"/>
          <p:nvPr/>
        </p:nvSpPr>
        <p:spPr>
          <a:xfrm>
            <a:off x="2933472" y="5852833"/>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79" name="!!TextBox 62">
            <a:extLst>
              <a:ext uri="{FF2B5EF4-FFF2-40B4-BE49-F238E27FC236}">
                <a16:creationId xmlns:a16="http://schemas.microsoft.com/office/drawing/2014/main" id="{75A5A9BF-CFEB-B1B5-4DAC-6061A9AEE89D}"/>
              </a:ext>
            </a:extLst>
          </p:cNvPr>
          <p:cNvSpPr txBox="1"/>
          <p:nvPr/>
        </p:nvSpPr>
        <p:spPr>
          <a:xfrm>
            <a:off x="2933471" y="622705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sp>
        <p:nvSpPr>
          <p:cNvPr id="80" name="Thought Bubble: Cloud 79">
            <a:extLst>
              <a:ext uri="{FF2B5EF4-FFF2-40B4-BE49-F238E27FC236}">
                <a16:creationId xmlns:a16="http://schemas.microsoft.com/office/drawing/2014/main" id="{373BC053-FE4B-03B3-96A8-3018004DC08E}"/>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37B3EC9-C44D-F783-4F08-F42572F86A23}"/>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0181852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P spid="79" grpId="0"/>
      <p:bldP spid="80" grpId="0" animBg="1"/>
      <p:bldP spid="8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767552" y="3699656"/>
            <a:ext cx="1168077" cy="369332"/>
          </a:xfrm>
          <a:prstGeom prst="rect">
            <a:avLst/>
          </a:prstGeom>
          <a:noFill/>
        </p:spPr>
        <p:txBody>
          <a:bodyPr wrap="none" rtlCol="0">
            <a:spAutoFit/>
          </a:bodyPr>
          <a:lstStyle/>
          <a:p>
            <a:r>
              <a:rPr lang="en-US" dirty="0">
                <a:solidFill>
                  <a:srgbClr val="FD7D00"/>
                </a:solidFill>
                <a:latin typeface="Corbel" panose="020B0503020204020204" pitchFamily="34" charset="0"/>
              </a:rPr>
              <a:t>Reversible</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2309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sp>
        <p:nvSpPr>
          <p:cNvPr id="61" name="Rectangle: Rounded Corners 60">
            <a:extLst>
              <a:ext uri="{FF2B5EF4-FFF2-40B4-BE49-F238E27FC236}">
                <a16:creationId xmlns:a16="http://schemas.microsoft.com/office/drawing/2014/main" id="{FCE9DD0A-0DF4-E2B9-0436-8BCAB62860DA}"/>
              </a:ext>
            </a:extLst>
          </p:cNvPr>
          <p:cNvSpPr/>
          <p:nvPr/>
        </p:nvSpPr>
        <p:spPr>
          <a:xfrm>
            <a:off x="2853474" y="849152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2" name="!!TextBox 61">
            <a:extLst>
              <a:ext uri="{FF2B5EF4-FFF2-40B4-BE49-F238E27FC236}">
                <a16:creationId xmlns:a16="http://schemas.microsoft.com/office/drawing/2014/main" id="{EE236634-AB6F-3F70-A971-A0CBAB059841}"/>
              </a:ext>
            </a:extLst>
          </p:cNvPr>
          <p:cNvSpPr txBox="1"/>
          <p:nvPr/>
        </p:nvSpPr>
        <p:spPr>
          <a:xfrm>
            <a:off x="2933472" y="8576983"/>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63" name="!!TextBox 62">
            <a:extLst>
              <a:ext uri="{FF2B5EF4-FFF2-40B4-BE49-F238E27FC236}">
                <a16:creationId xmlns:a16="http://schemas.microsoft.com/office/drawing/2014/main" id="{09D63315-F517-E6B3-5B73-F35B62E6EE55}"/>
              </a:ext>
            </a:extLst>
          </p:cNvPr>
          <p:cNvSpPr txBox="1"/>
          <p:nvPr/>
        </p:nvSpPr>
        <p:spPr>
          <a:xfrm>
            <a:off x="2933471" y="895120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Thought Bubble: Cloud 10">
            <a:extLst>
              <a:ext uri="{FF2B5EF4-FFF2-40B4-BE49-F238E27FC236}">
                <a16:creationId xmlns:a16="http://schemas.microsoft.com/office/drawing/2014/main" id="{351C9F74-DCF4-65DA-2C45-9D346A4E7697}"/>
              </a:ext>
            </a:extLst>
          </p:cNvPr>
          <p:cNvSpPr/>
          <p:nvPr/>
        </p:nvSpPr>
        <p:spPr>
          <a:xfrm>
            <a:off x="8825696" y="6878012"/>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F50"/>
              </a:solidFill>
            </a:endParaRPr>
          </a:p>
        </p:txBody>
      </p:sp>
      <p:sp>
        <p:nvSpPr>
          <p:cNvPr id="22" name="TextBox 21">
            <a:extLst>
              <a:ext uri="{FF2B5EF4-FFF2-40B4-BE49-F238E27FC236}">
                <a16:creationId xmlns:a16="http://schemas.microsoft.com/office/drawing/2014/main" id="{B774F245-6FB5-5744-28F6-3922AA2E4D5A}"/>
              </a:ext>
            </a:extLst>
          </p:cNvPr>
          <p:cNvSpPr txBox="1"/>
          <p:nvPr/>
        </p:nvSpPr>
        <p:spPr>
          <a:xfrm>
            <a:off x="9256751" y="7130060"/>
            <a:ext cx="2024329" cy="461665"/>
          </a:xfrm>
          <a:prstGeom prst="rect">
            <a:avLst/>
          </a:prstGeom>
          <a:noFill/>
        </p:spPr>
        <p:txBody>
          <a:bodyPr wrap="square" rtlCol="0">
            <a:spAutoFit/>
          </a:bodyPr>
          <a:lstStyle/>
          <a:p>
            <a:r>
              <a:rPr lang="en-US" sz="2400" dirty="0">
                <a:solidFill>
                  <a:srgbClr val="333F50"/>
                </a:solidFill>
                <a:latin typeface="Segoe Print" panose="02000600000000000000" pitchFamily="2" charset="0"/>
              </a:rPr>
              <a:t>Curses!</a:t>
            </a:r>
            <a:endParaRPr lang="en-US" dirty="0">
              <a:solidFill>
                <a:srgbClr val="333F50"/>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3225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296FE51-04DB-B731-E770-488E74277C11}"/>
              </a:ext>
            </a:extLst>
          </p:cNvPr>
          <p:cNvSpPr txBox="1"/>
          <p:nvPr/>
        </p:nvSpPr>
        <p:spPr>
          <a:xfrm rot="19685729">
            <a:off x="5224651" y="3779063"/>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down)">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2" descr="Hacker PNG Images Transparent Background | PNG Play">
            <a:extLst>
              <a:ext uri="{FF2B5EF4-FFF2-40B4-BE49-F238E27FC236}">
                <a16:creationId xmlns:a16="http://schemas.microsoft.com/office/drawing/2014/main" id="{5BDA85EC-394F-7AE0-DF50-E181E155ED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69654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6" name="Rectangle: Rounded Corners 5">
            <a:extLst>
              <a:ext uri="{FF2B5EF4-FFF2-40B4-BE49-F238E27FC236}">
                <a16:creationId xmlns:a16="http://schemas.microsoft.com/office/drawing/2014/main" id="{101A10E8-70CA-83C5-A42A-BED48B691BEA}"/>
              </a:ext>
            </a:extLst>
          </p:cNvPr>
          <p:cNvSpPr/>
          <p:nvPr/>
        </p:nvSpPr>
        <p:spPr>
          <a:xfrm>
            <a:off x="8169872" y="1428934"/>
            <a:ext cx="2198153"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1912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down)">
                                      <p:cBhvr>
                                        <p:cTn id="25" dur="500"/>
                                        <p:tgtEl>
                                          <p:spTgt spid="5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p:bldP spid="54" grpId="0"/>
      <p:bldP spid="56"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47763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50526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C2E9DE49-A67D-9559-9A19-76C59EEBC134}"/>
              </a:ext>
            </a:extLst>
          </p:cNvPr>
          <p:cNvSpPr/>
          <p:nvPr/>
        </p:nvSpPr>
        <p:spPr>
          <a:xfrm>
            <a:off x="-3475077"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3D4567EF-E632-1943-8816-0404B57AF1BF}"/>
              </a:ext>
            </a:extLst>
          </p:cNvPr>
          <p:cNvSpPr txBox="1"/>
          <p:nvPr/>
        </p:nvSpPr>
        <p:spPr>
          <a:xfrm>
            <a:off x="-339508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730290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129299"/>
            <a:ext cx="2968450" cy="30880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145982"/>
            <a:ext cx="3326879" cy="30636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119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413164"/>
            <a:ext cx="2968450" cy="33398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413164"/>
            <a:ext cx="3326879" cy="35067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1535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171903" y="3117425"/>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Unique input </a:t>
            </a:r>
            <a:r>
              <a:rPr lang="en-US" sz="2800" dirty="0">
                <a:solidFill>
                  <a:schemeClr val="bg1"/>
                </a:solidFill>
                <a:latin typeface="Corbel" panose="020B0503020204020204" pitchFamily="34" charset="0"/>
                <a:sym typeface="Wingdings" panose="05000000000000000000" pitchFamily="2" charset="2"/>
              </a:rPr>
              <a:t> Unique output</a:t>
            </a:r>
            <a:endParaRPr lang="en-US" sz="2800" dirty="0">
              <a:solidFill>
                <a:schemeClr val="bg1"/>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77896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74662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83208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320631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52820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123900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124700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32730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41276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92447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83824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5086797" y="4039413"/>
            <a:ext cx="1361270" cy="369332"/>
          </a:xfrm>
          <a:prstGeom prst="rect">
            <a:avLst/>
          </a:prstGeom>
          <a:noFill/>
        </p:spPr>
        <p:txBody>
          <a:bodyPr wrap="none" rtlCol="0">
            <a:spAutoFit/>
          </a:bodyPr>
          <a:lstStyle/>
          <a:p>
            <a:r>
              <a:rPr lang="en-US" dirty="0">
                <a:solidFill>
                  <a:srgbClr val="FD7D00"/>
                </a:solidFill>
                <a:latin typeface="Corbel" panose="020B0503020204020204" pitchFamily="34" charset="0"/>
              </a:rPr>
              <a:t>Hash output</a:t>
            </a:r>
          </a:p>
        </p:txBody>
      </p: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4442808" y="2185452"/>
            <a:ext cx="316914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12470096" y="2206122"/>
            <a:ext cx="3393262"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5314497" y="3117425"/>
            <a:ext cx="525780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Unique input </a:t>
            </a:r>
            <a:r>
              <a:rPr lang="en-US" sz="2800" dirty="0">
                <a:solidFill>
                  <a:srgbClr val="D37011"/>
                </a:solidFill>
                <a:latin typeface="Corbel" panose="020B0503020204020204" pitchFamily="34" charset="0"/>
                <a:sym typeface="Wingdings" panose="05000000000000000000" pitchFamily="2" charset="2"/>
              </a:rPr>
              <a:t> Unique output</a:t>
            </a:r>
            <a:endParaRPr lang="en-US" sz="2800" dirty="0">
              <a:solidFill>
                <a:srgbClr val="D37011"/>
              </a:solidFill>
              <a:latin typeface="Corbel" panose="020B0503020204020204" pitchFamily="34" charset="0"/>
            </a:endParaRPr>
          </a:p>
        </p:txBody>
      </p:sp>
      <p:cxnSp>
        <p:nvCxnSpPr>
          <p:cNvPr id="13" name="!!Arrow 2">
            <a:extLst>
              <a:ext uri="{FF2B5EF4-FFF2-40B4-BE49-F238E27FC236}">
                <a16:creationId xmlns:a16="http://schemas.microsoft.com/office/drawing/2014/main" id="{77697DCA-ADAC-E101-5FD3-F7657E968660}"/>
              </a:ext>
            </a:extLst>
          </p:cNvPr>
          <p:cNvCxnSpPr>
            <a:cxnSpLocks/>
          </p:cNvCxnSpPr>
          <p:nvPr/>
        </p:nvCxnSpPr>
        <p:spPr>
          <a:xfrm>
            <a:off x="2424057" y="2013778"/>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5030498"/>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42603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3942281"/>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7" name="Group 56">
            <a:extLst>
              <a:ext uri="{FF2B5EF4-FFF2-40B4-BE49-F238E27FC236}">
                <a16:creationId xmlns:a16="http://schemas.microsoft.com/office/drawing/2014/main" id="{A31AD907-D22C-57DE-8050-D91B9FB97D1D}"/>
              </a:ext>
            </a:extLst>
          </p:cNvPr>
          <p:cNvGrpSpPr/>
          <p:nvPr/>
        </p:nvGrpSpPr>
        <p:grpSpPr>
          <a:xfrm>
            <a:off x="-2044936" y="2555955"/>
            <a:ext cx="1014813" cy="1313715"/>
            <a:chOff x="9592919" y="3281030"/>
            <a:chExt cx="2412301" cy="3122817"/>
          </a:xfrm>
        </p:grpSpPr>
        <p:sp>
          <p:nvSpPr>
            <p:cNvPr id="58" name="Freeform 158">
              <a:extLst>
                <a:ext uri="{FF2B5EF4-FFF2-40B4-BE49-F238E27FC236}">
                  <a16:creationId xmlns:a16="http://schemas.microsoft.com/office/drawing/2014/main" id="{16AD72D7-2481-3D25-304A-57D7BE2661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528C9835-BB2F-C5C4-2C0B-FAEFB6A18FAB}"/>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DC79891D-FA10-57ED-3320-FE767290F079}"/>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FCC62390-4C34-9064-8F1F-520DDC710D3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066021F2-06C8-74B0-173F-0E2289EDA4F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E9C9BB64-9B15-28E5-787E-767B3C409AB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DBE0F702-D3FF-C628-CF68-AA5CBE3EEE4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0C9A1470-E842-B01D-4F4D-49C79693F7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2">
            <a:extLst>
              <a:ext uri="{FF2B5EF4-FFF2-40B4-BE49-F238E27FC236}">
                <a16:creationId xmlns:a16="http://schemas.microsoft.com/office/drawing/2014/main" id="{D13281DD-EBEE-F981-F3FF-EBDC472AC7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267"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84210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down)">
                                      <p:cBhvr>
                                        <p:cTn id="11" dur="500"/>
                                        <p:tgtEl>
                                          <p:spTgt spid="5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down)">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4" grpId="0" animBg="1"/>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7026961"/>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7112421"/>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7730156"/>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742441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7106398"/>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7346956"/>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323439"/>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the </a:t>
            </a:r>
            <a:r>
              <a:rPr lang="en-US" sz="2000" b="1" dirty="0">
                <a:solidFill>
                  <a:schemeClr val="bg1"/>
                </a:solidFill>
                <a:latin typeface="Corbel" panose="020B0503020204020204" pitchFamily="34" charset="0"/>
              </a:rPr>
              <a:t>scheme</a:t>
            </a:r>
            <a:r>
              <a:rPr lang="en-US" sz="2000" dirty="0">
                <a:solidFill>
                  <a:schemeClr val="bg1"/>
                </a:solidFill>
                <a:latin typeface="Corbel" panose="020B0503020204020204" pitchFamily="34" charset="0"/>
              </a:rPr>
              <a:t>. </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"Basic" means Basic Auth. </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Other schemes exist too.</a:t>
            </a:r>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918835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Basic Auth, this will be</a:t>
            </a:r>
          </a:p>
          <a:p>
            <a:pPr algn="ctr"/>
            <a:r>
              <a:rPr lang="en-US" sz="2000" b="1" dirty="0">
                <a:solidFill>
                  <a:schemeClr val="bg1"/>
                </a:solidFill>
                <a:latin typeface="Corbel" panose="020B0503020204020204" pitchFamily="34" charset="0"/>
              </a:rPr>
              <a:t>Base64-encoded credentials</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e.g. "</a:t>
            </a:r>
            <a:r>
              <a:rPr lang="en-US" sz="2000" dirty="0" err="1">
                <a:solidFill>
                  <a:schemeClr val="bg1"/>
                </a:solidFill>
                <a:latin typeface="Corbel" panose="020B0503020204020204" pitchFamily="34" charset="0"/>
              </a:rPr>
              <a:t>username:password</a:t>
            </a:r>
            <a:r>
              <a:rPr lang="en-US" sz="2000" dirty="0">
                <a:solidFill>
                  <a:schemeClr val="bg1"/>
                </a:solidFill>
                <a:latin typeface="Corbel" panose="020B0503020204020204" pitchFamily="34" charset="0"/>
              </a:rPr>
              <a:t>"</a:t>
            </a:r>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265169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sp>
        <p:nvSpPr>
          <p:cNvPr id="22" name="!!Url BG">
            <a:extLst>
              <a:ext uri="{FF2B5EF4-FFF2-40B4-BE49-F238E27FC236}">
                <a16:creationId xmlns:a16="http://schemas.microsoft.com/office/drawing/2014/main" id="{3ECE438E-F05A-40C2-91D0-E081E381B7B9}"/>
              </a:ext>
            </a:extLst>
          </p:cNvPr>
          <p:cNvSpPr/>
          <p:nvPr/>
        </p:nvSpPr>
        <p:spPr>
          <a:xfrm>
            <a:off x="3456619" y="7888301"/>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4" name="!!URL">
            <a:extLst>
              <a:ext uri="{FF2B5EF4-FFF2-40B4-BE49-F238E27FC236}">
                <a16:creationId xmlns:a16="http://schemas.microsoft.com/office/drawing/2014/main" id="{6A97C73E-D73C-947C-B537-2FC480BBAF1B}"/>
              </a:ext>
            </a:extLst>
          </p:cNvPr>
          <p:cNvSpPr txBox="1"/>
          <p:nvPr/>
        </p:nvSpPr>
        <p:spPr>
          <a:xfrm>
            <a:off x="4980351" y="7901481"/>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Header">
            <a:extLst>
              <a:ext uri="{FF2B5EF4-FFF2-40B4-BE49-F238E27FC236}">
                <a16:creationId xmlns:a16="http://schemas.microsoft.com/office/drawing/2014/main" id="{0FC0ADA4-324D-9570-934F-D689EF913604}"/>
              </a:ext>
            </a:extLst>
          </p:cNvPr>
          <p:cNvSpPr txBox="1"/>
          <p:nvPr/>
        </p:nvSpPr>
        <p:spPr>
          <a:xfrm>
            <a:off x="3521527" y="8302719"/>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7" name="!!Scheme">
            <a:extLst>
              <a:ext uri="{FF2B5EF4-FFF2-40B4-BE49-F238E27FC236}">
                <a16:creationId xmlns:a16="http://schemas.microsoft.com/office/drawing/2014/main" id="{78AFC637-B22F-D927-3BAD-AC7B3520CAF7}"/>
              </a:ext>
            </a:extLst>
          </p:cNvPr>
          <p:cNvSpPr txBox="1"/>
          <p:nvPr/>
        </p:nvSpPr>
        <p:spPr>
          <a:xfrm>
            <a:off x="5784398" y="8302719"/>
            <a:ext cx="1107996" cy="400110"/>
          </a:xfrm>
          <a:prstGeom prst="rect">
            <a:avLst/>
          </a:prstGeom>
          <a:noFill/>
        </p:spPr>
        <p:txBody>
          <a:bodyPr wrap="none" rtlCol="0">
            <a:spAutoFit/>
          </a:bodyPr>
          <a:lstStyle/>
          <a:p>
            <a:r>
              <a:rPr lang="en-US" sz="2000" b="1" dirty="0">
                <a:solidFill>
                  <a:srgbClr val="5B9BD5"/>
                </a:solidFill>
                <a:latin typeface="Courier New" panose="02070309020205020404" pitchFamily="49" charset="0"/>
                <a:cs typeface="Courier New" panose="02070309020205020404" pitchFamily="49" charset="0"/>
              </a:rPr>
              <a:t>Bearer</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A11683A7-9FEE-E918-7630-29DCA119AD31}"/>
              </a:ext>
            </a:extLst>
          </p:cNvPr>
          <p:cNvSpPr txBox="1"/>
          <p:nvPr/>
        </p:nvSpPr>
        <p:spPr>
          <a:xfrm>
            <a:off x="6892394" y="8300729"/>
            <a:ext cx="1803631" cy="400110"/>
          </a:xfrm>
          <a:prstGeom prst="rect">
            <a:avLst/>
          </a:prstGeom>
          <a:noFill/>
        </p:spPr>
        <p:txBody>
          <a:bodyPr wrap="square" rtlCol="0">
            <a:spAutoFit/>
          </a:bodyPr>
          <a:lstStyle/>
          <a:p>
            <a:r>
              <a:rPr lang="en-US" sz="2000" dirty="0">
                <a:solidFill>
                  <a:srgbClr val="C00000"/>
                </a:solidFill>
                <a:latin typeface="Courier New" panose="02070309020205020404" pitchFamily="49" charset="0"/>
                <a:cs typeface="Courier New" panose="02070309020205020404" pitchFamily="49" charset="0"/>
              </a:rPr>
              <a:t>FG753195…</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5583521" y="5111944"/>
            <a:ext cx="23952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30069596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5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5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13D08D9-30B7-0008-FC34-BA9C8F512CB2}"/>
              </a:ext>
            </a:extLst>
          </p:cNvPr>
          <p:cNvSpPr/>
          <p:nvPr/>
        </p:nvSpPr>
        <p:spPr>
          <a:xfrm>
            <a:off x="2346714" y="2125523"/>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013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59" grpId="0" animBg="1"/>
      <p:bldP spid="2" grpId="0" animBg="1"/>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0A77E4-BD79-1302-039F-9C892B225B58}"/>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4003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23785092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6922204"/>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7188827"/>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720200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7182645"/>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7574078"/>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7569955"/>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7662305"/>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6506190"/>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4" name="!!Url BG4">
            <a:extLst>
              <a:ext uri="{FF2B5EF4-FFF2-40B4-BE49-F238E27FC236}">
                <a16:creationId xmlns:a16="http://schemas.microsoft.com/office/drawing/2014/main" id="{B374D7F8-4446-FE2F-C179-DB403D1458CB}"/>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Hash4">
            <a:extLst>
              <a:ext uri="{FF2B5EF4-FFF2-40B4-BE49-F238E27FC236}">
                <a16:creationId xmlns:a16="http://schemas.microsoft.com/office/drawing/2014/main" id="{97D1C908-38AC-647B-0B82-946F09859AF4}"/>
              </a:ext>
            </a:extLst>
          </p:cNvPr>
          <p:cNvSpPr txBox="1"/>
          <p:nvPr/>
        </p:nvSpPr>
        <p:spPr>
          <a:xfrm>
            <a:off x="4687880"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8" name="!!HashFunc4">
            <a:extLst>
              <a:ext uri="{FF2B5EF4-FFF2-40B4-BE49-F238E27FC236}">
                <a16:creationId xmlns:a16="http://schemas.microsoft.com/office/drawing/2014/main" id="{C4E5B2E3-9466-9E3E-74EC-B15858966FD2}"/>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4">
            <a:extLst>
              <a:ext uri="{FF2B5EF4-FFF2-40B4-BE49-F238E27FC236}">
                <a16:creationId xmlns:a16="http://schemas.microsoft.com/office/drawing/2014/main" id="{2601E162-C59F-CFA4-7DF5-900AA3B616FD}"/>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11" name="Arrow: Bent 10">
            <a:extLst>
              <a:ext uri="{FF2B5EF4-FFF2-40B4-BE49-F238E27FC236}">
                <a16:creationId xmlns:a16="http://schemas.microsoft.com/office/drawing/2014/main" id="{DC7FCEA8-DBA7-8311-3DD6-93B717E3F0E8}"/>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11">
            <a:extLst>
              <a:ext uri="{FF2B5EF4-FFF2-40B4-BE49-F238E27FC236}">
                <a16:creationId xmlns:a16="http://schemas.microsoft.com/office/drawing/2014/main" id="{949F1B5B-0525-F8E0-4EED-54B725E361F3}"/>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4C8192E-4940-90DF-7790-5EBC3B85D51F}"/>
              </a:ext>
            </a:extLst>
          </p:cNvPr>
          <p:cNvSpPr/>
          <p:nvPr/>
        </p:nvSpPr>
        <p:spPr>
          <a:xfrm>
            <a:off x="2402195" y="2097193"/>
            <a:ext cx="2476967"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82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1" grpId="0" animBg="1"/>
      <p:bldP spid="12"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2">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87557"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4" name="TextBox 13">
            <a:extLst>
              <a:ext uri="{FF2B5EF4-FFF2-40B4-BE49-F238E27FC236}">
                <a16:creationId xmlns:a16="http://schemas.microsoft.com/office/drawing/2014/main" id="{DCE4D2DA-7E3A-C88A-0128-F35CE4ACC343}"/>
              </a:ext>
            </a:extLst>
          </p:cNvPr>
          <p:cNvSpPr txBox="1"/>
          <p:nvPr/>
        </p:nvSpPr>
        <p:spPr>
          <a:xfrm>
            <a:off x="6690471"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 Key</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Signature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90212" y="2463976"/>
            <a:ext cx="184708"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3DCD61-C2BF-51AF-8310-4DFA9913309F}"/>
              </a:ext>
            </a:extLst>
          </p:cNvPr>
          <p:cNvCxnSpPr>
            <a:cxnSpLocks/>
            <a:stCxn id="14" idx="2"/>
          </p:cNvCxnSpPr>
          <p:nvPr/>
        </p:nvCxnSpPr>
        <p:spPr>
          <a:xfrm>
            <a:off x="7593126" y="2463976"/>
            <a:ext cx="0"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12" name="!!Title2">
            <a:extLst>
              <a:ext uri="{FF2B5EF4-FFF2-40B4-BE49-F238E27FC236}">
                <a16:creationId xmlns:a16="http://schemas.microsoft.com/office/drawing/2014/main" id="{E7C67117-6850-787D-76BD-C4E2B86DFD9B}"/>
              </a:ext>
            </a:extLst>
          </p:cNvPr>
          <p:cNvSpPr txBox="1"/>
          <p:nvPr/>
        </p:nvSpPr>
        <p:spPr>
          <a:xfrm>
            <a:off x="618475" y="-1188586"/>
            <a:ext cx="3715891" cy="707886"/>
          </a:xfrm>
          <a:prstGeom prst="rect">
            <a:avLst/>
          </a:prstGeom>
          <a:noFill/>
        </p:spPr>
        <p:txBody>
          <a:bodyPr wrap="square" rtlCol="0">
            <a:spAutoFit/>
          </a:bodyPr>
          <a:lstStyle/>
          <a:p>
            <a:r>
              <a:rPr lang="en-US" sz="4000" b="1" dirty="0">
                <a:solidFill>
                  <a:srgbClr val="D37011"/>
                </a:solidFill>
                <a:latin typeface="Corbel" panose="020B0503020204020204" pitchFamily="34" charset="0"/>
              </a:rPr>
              <a:t>Agenda</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TextBox 12">
            <a:extLst>
              <a:ext uri="{FF2B5EF4-FFF2-40B4-BE49-F238E27FC236}">
                <a16:creationId xmlns:a16="http://schemas.microsoft.com/office/drawing/2014/main" id="{6322F90F-065B-EBA1-D573-02312DFB7548}"/>
              </a:ext>
            </a:extLst>
          </p:cNvPr>
          <p:cNvSpPr txBox="1"/>
          <p:nvPr/>
        </p:nvSpPr>
        <p:spPr>
          <a:xfrm>
            <a:off x="2408550" y="1556833"/>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845037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4747"/>
                </a:solidFill>
                <a:latin typeface="Corbel" panose="020B0503020204020204" pitchFamily="34" charset="0"/>
              </a:rPr>
              <a:t>JavaScript is an insecure client;</a:t>
            </a:r>
          </a:p>
          <a:p>
            <a:pPr algn="ctr"/>
            <a:r>
              <a:rPr lang="en-US" sz="3200" dirty="0">
                <a:solidFill>
                  <a:srgbClr val="FF4747"/>
                </a:solidFill>
                <a:latin typeface="Corbel" panose="020B0503020204020204" pitchFamily="34" charset="0"/>
              </a:rPr>
              <a:t>it </a:t>
            </a:r>
            <a:r>
              <a:rPr lang="en-US" sz="3200" b="1" dirty="0">
                <a:solidFill>
                  <a:srgbClr val="FF4747"/>
                </a:solidFill>
                <a:latin typeface="Corbel" panose="020B0503020204020204" pitchFamily="34" charset="0"/>
              </a:rPr>
              <a:t>cannot</a:t>
            </a:r>
            <a:r>
              <a:rPr lang="en-US" sz="3200" dirty="0">
                <a:solidFill>
                  <a:srgbClr val="FF4747"/>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par>
                          <p:cTn id="16" fill="hold">
                            <p:stCondLst>
                              <p:cond delay="500"/>
                            </p:stCondLst>
                            <p:childTnLst>
                              <p:par>
                                <p:cTn id="17" presetID="22" presetClass="entr" presetSubtype="2" fill="hold" nodeType="afterEffect">
                                  <p:stCondLst>
                                    <p:cond delay="750"/>
                                  </p:stCondLst>
                                  <p:childTnLst>
                                    <p:set>
                                      <p:cBhvr>
                                        <p:cTn id="18" dur="1" fill="hold">
                                          <p:stCondLst>
                                            <p:cond delay="0"/>
                                          </p:stCondLst>
                                        </p:cTn>
                                        <p:tgtEl>
                                          <p:spTgt spid="50"/>
                                        </p:tgtEl>
                                        <p:attrNameLst>
                                          <p:attrName>style.visibility</p:attrName>
                                        </p:attrNameLst>
                                      </p:cBhvr>
                                      <p:to>
                                        <p:strVal val="visible"/>
                                      </p:to>
                                    </p:set>
                                    <p:animEffect transition="in" filter="wipe(right)">
                                      <p:cBhvr>
                                        <p:cTn id="19" dur="500"/>
                                        <p:tgtEl>
                                          <p:spTgt spid="50"/>
                                        </p:tgtEl>
                                      </p:cBhvr>
                                    </p:animEffect>
                                  </p:childTnLst>
                                </p:cTn>
                              </p:par>
                              <p:par>
                                <p:cTn id="20" presetID="22" presetClass="entr" presetSubtype="2" fill="hold" grpId="0" nodeType="withEffect">
                                  <p:stCondLst>
                                    <p:cond delay="750"/>
                                  </p:stCondLst>
                                  <p:childTnLst>
                                    <p:set>
                                      <p:cBhvr>
                                        <p:cTn id="21" dur="1" fill="hold">
                                          <p:stCondLst>
                                            <p:cond delay="0"/>
                                          </p:stCondLst>
                                        </p:cTn>
                                        <p:tgtEl>
                                          <p:spTgt spid="51"/>
                                        </p:tgtEl>
                                        <p:attrNameLst>
                                          <p:attrName>style.visibility</p:attrName>
                                        </p:attrNameLst>
                                      </p:cBhvr>
                                      <p:to>
                                        <p:strVal val="visible"/>
                                      </p:to>
                                    </p:set>
                                    <p:animEffect transition="in" filter="wipe(right)">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1"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74092</TotalTime>
  <Words>14255</Words>
  <Application>Microsoft Office PowerPoint</Application>
  <PresentationFormat>Widescreen</PresentationFormat>
  <Paragraphs>2334</Paragraphs>
  <Slides>139</Slides>
  <Notes>138</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139</vt:i4>
      </vt:variant>
    </vt:vector>
  </HeadingPairs>
  <TitlesOfParts>
    <vt:vector size="150"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1220</cp:revision>
  <dcterms:created xsi:type="dcterms:W3CDTF">2013-12-09T01:29:59Z</dcterms:created>
  <dcterms:modified xsi:type="dcterms:W3CDTF">2023-10-10T19:33:05Z</dcterms:modified>
</cp:coreProperties>
</file>